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522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5B3BC5-98C3-43AB-A4AA-3842B4EC6342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0E10BD-DFFC-4E74-8C7A-25B4EE24FD7B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Отчет </a:t>
            </a:r>
            <a:br>
              <a:rPr lang="ru-RU" dirty="0" smtClean="0"/>
            </a:br>
            <a:r>
              <a:rPr lang="ru-RU" dirty="0" smtClean="0"/>
              <a:t>по функциональной диагностике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Для сдачи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r>
              <a:rPr lang="ru-RU" dirty="0" smtClean="0"/>
              <a:t>Форма 30 таблицы 5401, 5402,5403</a:t>
            </a:r>
          </a:p>
          <a:p>
            <a:pPr marL="514350" indent="-514350">
              <a:buAutoNum type="arabicPeriod"/>
            </a:pPr>
            <a:r>
              <a:rPr lang="ru-RU" dirty="0" smtClean="0"/>
              <a:t>Пояснительная записка</a:t>
            </a:r>
          </a:p>
          <a:p>
            <a:pPr marL="514350" indent="-514350">
              <a:buNone/>
            </a:pPr>
            <a:r>
              <a:rPr lang="ru-RU" dirty="0" smtClean="0"/>
              <a:t> - штаты: штатные должности, в наличии, ФИО сотрудников, стаж, категория</a:t>
            </a:r>
          </a:p>
          <a:p>
            <a:pPr marL="514350" indent="-514350">
              <a:buNone/>
            </a:pPr>
            <a:r>
              <a:rPr lang="ru-RU" dirty="0" smtClean="0"/>
              <a:t>- аппаратура: наименование, название фирмы, год выпуска, тех.состояние</a:t>
            </a:r>
          </a:p>
          <a:p>
            <a:pPr marL="514350" indent="-514350">
              <a:buNone/>
            </a:pPr>
            <a:r>
              <a:rPr lang="ru-RU" dirty="0" smtClean="0"/>
              <a:t>3.  Данные по </a:t>
            </a:r>
            <a:r>
              <a:rPr lang="ru-RU" dirty="0" err="1" smtClean="0"/>
              <a:t>ЭхоКГ</a:t>
            </a:r>
            <a:r>
              <a:rPr lang="ru-RU" dirty="0" smtClean="0"/>
              <a:t>, УЗДГ сосудов, </a:t>
            </a:r>
            <a:r>
              <a:rPr lang="ru-RU" dirty="0" err="1" smtClean="0"/>
              <a:t>ЭхоЭГ</a:t>
            </a:r>
            <a:r>
              <a:rPr lang="ru-RU" dirty="0" smtClean="0"/>
              <a:t> – в таблицу 5115 (УЗИ)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/>
          <a:lstStyle/>
          <a:p>
            <a:r>
              <a:rPr lang="ru-RU" dirty="0" smtClean="0"/>
              <a:t>Таблица 5401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 l="16238" t="22700" r="18204" b="41600"/>
          <a:stretch>
            <a:fillRect/>
          </a:stretch>
        </p:blipFill>
        <p:spPr bwMode="auto">
          <a:xfrm>
            <a:off x="323527" y="1340768"/>
            <a:ext cx="8698143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5292080" y="3717032"/>
            <a:ext cx="360040" cy="576064"/>
          </a:xfrm>
          <a:prstGeom prst="straightConnector1">
            <a:avLst/>
          </a:prstGeom>
          <a:ln w="635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3635896" y="4509120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Других систем – </a:t>
            </a:r>
            <a:r>
              <a:rPr lang="ru-RU" dirty="0" err="1" smtClean="0"/>
              <a:t>паллестезиометрия</a:t>
            </a:r>
            <a:r>
              <a:rPr lang="ru-RU" dirty="0" smtClean="0"/>
              <a:t> (вибрационная чувствительность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 5402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5647" t="19550" r="41828" b="5901"/>
          <a:stretch>
            <a:fillRect/>
          </a:stretch>
        </p:blipFill>
        <p:spPr bwMode="auto">
          <a:xfrm>
            <a:off x="179512" y="908720"/>
            <a:ext cx="5184576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>
            <a:off x="5004048" y="1844824"/>
            <a:ext cx="1008112" cy="720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084168" y="1268760"/>
            <a:ext cx="23042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err="1" smtClean="0"/>
              <a:t>СтрессЭКГ</a:t>
            </a:r>
            <a:r>
              <a:rPr lang="ru-RU" dirty="0" smtClean="0"/>
              <a:t>  - это ВЭМ или </a:t>
            </a:r>
            <a:r>
              <a:rPr lang="ru-RU" dirty="0" err="1" smtClean="0"/>
              <a:t>тредмил</a:t>
            </a:r>
            <a:endParaRPr lang="ru-RU" dirty="0"/>
          </a:p>
        </p:txBody>
      </p:sp>
      <p:cxnSp>
        <p:nvCxnSpPr>
          <p:cNvPr id="10" name="Прямая со стрелкой 9"/>
          <p:cNvCxnSpPr/>
          <p:nvPr/>
        </p:nvCxnSpPr>
        <p:spPr>
          <a:xfrm flipH="1">
            <a:off x="5148064" y="3068960"/>
            <a:ext cx="936104" cy="14401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300192" y="2708920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Это не </a:t>
            </a:r>
            <a:r>
              <a:rPr lang="ru-RU" dirty="0" err="1" smtClean="0"/>
              <a:t>ЭхоКГ</a:t>
            </a:r>
            <a:r>
              <a:rPr lang="ru-RU" dirty="0" smtClean="0"/>
              <a:t> или УЗДГ</a:t>
            </a:r>
            <a:endParaRPr lang="ru-RU" dirty="0"/>
          </a:p>
        </p:txBody>
      </p:sp>
      <p:cxnSp>
        <p:nvCxnSpPr>
          <p:cNvPr id="17" name="Прямая со стрелкой 16"/>
          <p:cNvCxnSpPr/>
          <p:nvPr/>
        </p:nvCxnSpPr>
        <p:spPr>
          <a:xfrm flipH="1" flipV="1">
            <a:off x="5220072" y="4077072"/>
            <a:ext cx="1080120" cy="2160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 flipV="1">
            <a:off x="5220072" y="4293096"/>
            <a:ext cx="1080120" cy="720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516216" y="3356992"/>
            <a:ext cx="2232248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Строки  20 и 22 дублируют предыдущие строки  19 и 21 если аппаратура на базе компьютера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H="1" flipV="1">
            <a:off x="5004048" y="4437112"/>
            <a:ext cx="1368152" cy="86409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6588224" y="5373216"/>
            <a:ext cx="23042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Исследование остаточного объема легких методами  ФД – только </a:t>
            </a:r>
            <a:r>
              <a:rPr lang="ru-RU" dirty="0" err="1" smtClean="0"/>
              <a:t>бодиплетизмография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Таблица 5404</a:t>
            </a:r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 l="15647" t="19550" r="22929" b="1701"/>
          <a:stretch>
            <a:fillRect/>
          </a:stretch>
        </p:blipFill>
        <p:spPr bwMode="auto">
          <a:xfrm>
            <a:off x="539552" y="836712"/>
            <a:ext cx="7488832" cy="5400600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 flipH="1" flipV="1">
            <a:off x="6660232" y="2564904"/>
            <a:ext cx="1512168" cy="720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H="1">
            <a:off x="6804248" y="2780928"/>
            <a:ext cx="1440160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7559824" y="2276872"/>
            <a:ext cx="15841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Программа</a:t>
            </a:r>
            <a:endParaRPr lang="ru-RU" dirty="0"/>
          </a:p>
        </p:txBody>
      </p:sp>
      <p:cxnSp>
        <p:nvCxnSpPr>
          <p:cNvPr id="15" name="Прямая со стрелкой 14"/>
          <p:cNvCxnSpPr/>
          <p:nvPr/>
        </p:nvCxnSpPr>
        <p:spPr>
          <a:xfrm flipH="1" flipV="1">
            <a:off x="7452320" y="2708920"/>
            <a:ext cx="720080" cy="504056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flipH="1" flipV="1">
            <a:off x="7524328" y="2924944"/>
            <a:ext cx="648072" cy="43204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308304" y="3501008"/>
            <a:ext cx="16561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Количество регистраторов,</a:t>
            </a:r>
          </a:p>
          <a:p>
            <a:r>
              <a:rPr lang="ru-RU" dirty="0"/>
              <a:t>м</a:t>
            </a:r>
            <a:r>
              <a:rPr lang="ru-RU" dirty="0" smtClean="0"/>
              <a:t>.б. любым </a:t>
            </a:r>
            <a:endParaRPr lang="ru-RU" dirty="0"/>
          </a:p>
        </p:txBody>
      </p:sp>
      <p:cxnSp>
        <p:nvCxnSpPr>
          <p:cNvPr id="25" name="Прямая со стрелкой 24"/>
          <p:cNvCxnSpPr/>
          <p:nvPr/>
        </p:nvCxnSpPr>
        <p:spPr>
          <a:xfrm flipH="1" flipV="1">
            <a:off x="6588224" y="4221088"/>
            <a:ext cx="1656184" cy="5760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 flipV="1">
            <a:off x="6588224" y="4365104"/>
            <a:ext cx="1656184" cy="57606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6300192" y="5013176"/>
            <a:ext cx="26642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ЭЭГ и ФВД электронные на базе компьютеров</a:t>
            </a:r>
            <a:endParaRPr lang="ru-RU" dirty="0"/>
          </a:p>
        </p:txBody>
      </p:sp>
      <p:cxnSp>
        <p:nvCxnSpPr>
          <p:cNvPr id="36" name="Прямая со стрелкой 35"/>
          <p:cNvCxnSpPr/>
          <p:nvPr/>
        </p:nvCxnSpPr>
        <p:spPr>
          <a:xfrm flipH="1" flipV="1">
            <a:off x="6732240" y="3933056"/>
            <a:ext cx="1584176" cy="7920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Прямая со стрелкой 37"/>
          <p:cNvCxnSpPr/>
          <p:nvPr/>
        </p:nvCxnSpPr>
        <p:spPr>
          <a:xfrm flipH="1" flipV="1">
            <a:off x="6804248" y="4077072"/>
            <a:ext cx="1512168" cy="79208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ru-RU" dirty="0" err="1" smtClean="0"/>
              <a:t>ЭхоКГ</a:t>
            </a:r>
            <a:r>
              <a:rPr lang="ru-RU" dirty="0" smtClean="0"/>
              <a:t>, УЗДГ, </a:t>
            </a:r>
            <a:r>
              <a:rPr lang="ru-RU" dirty="0" err="1" smtClean="0"/>
              <a:t>ЭхоЭГ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 l="15647" t="18500" r="15841" b="6951"/>
          <a:stretch>
            <a:fillRect/>
          </a:stretch>
        </p:blipFill>
        <p:spPr bwMode="auto">
          <a:xfrm>
            <a:off x="539552" y="908720"/>
            <a:ext cx="8352928" cy="5112568"/>
          </a:xfrm>
          <a:prstGeom prst="rect">
            <a:avLst/>
          </a:prstGeom>
          <a:noFill/>
          <a:ln w="25400">
            <a:solidFill>
              <a:schemeClr val="tx1"/>
            </a:solidFill>
            <a:miter lim="800000"/>
            <a:headEnd/>
            <a:tailEnd/>
          </a:ln>
        </p:spPr>
      </p:pic>
      <p:cxnSp>
        <p:nvCxnSpPr>
          <p:cNvPr id="6" name="Прямая со стрелкой 5"/>
          <p:cNvCxnSpPr/>
          <p:nvPr/>
        </p:nvCxnSpPr>
        <p:spPr>
          <a:xfrm>
            <a:off x="3275856" y="764704"/>
            <a:ext cx="1440160" cy="208823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>
            <a:stCxn id="2" idx="2"/>
          </p:cNvCxnSpPr>
          <p:nvPr/>
        </p:nvCxnSpPr>
        <p:spPr>
          <a:xfrm>
            <a:off x="4572000" y="764704"/>
            <a:ext cx="288032" cy="187220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flipH="1">
            <a:off x="4860032" y="764704"/>
            <a:ext cx="1080120" cy="4752528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Дистанционные ЭКГ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 l="15647" t="19550" r="43392" b="47901"/>
          <a:stretch>
            <a:fillRect/>
          </a:stretch>
        </p:blipFill>
        <p:spPr bwMode="auto">
          <a:xfrm>
            <a:off x="179512" y="908720"/>
            <a:ext cx="7704856" cy="2232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39552" y="4509120"/>
          <a:ext cx="3849370" cy="152400"/>
        </p:xfrm>
        <a:graphic>
          <a:graphicData uri="http://schemas.openxmlformats.org/drawingml/2006/table">
            <a:tbl>
              <a:tblPr/>
              <a:tblGrid>
                <a:gridCol w="2499360"/>
                <a:gridCol w="1169670"/>
                <a:gridCol w="180340"/>
              </a:tblGrid>
              <a:tr h="80392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Число проведенных ЭКГ исследований   1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spcAft>
                          <a:spcPts val="0"/>
                        </a:spcAft>
                      </a:pPr>
                      <a:r>
                        <a:rPr lang="ru-RU" sz="1000" b="1" dirty="0">
                          <a:latin typeface="Times New Roman"/>
                          <a:ea typeface="Times New Roman"/>
                          <a:cs typeface="Times New Roman"/>
                        </a:rPr>
                        <a:t>61976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179512" y="4077072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10. Деятельность дистанционно-диагностических кабинетов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(5124)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                                      Код по ОКЕИ: единица - 642</a:t>
            </a:r>
            <a:endParaRPr kumimoji="0" 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 стрелкой 7"/>
          <p:cNvCxnSpPr/>
          <p:nvPr/>
        </p:nvCxnSpPr>
        <p:spPr>
          <a:xfrm flipH="1" flipV="1">
            <a:off x="6660232" y="1772816"/>
            <a:ext cx="648072" cy="2016224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H="1">
            <a:off x="4139952" y="3861048"/>
            <a:ext cx="3096344" cy="648072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4572000" y="4653136"/>
            <a:ext cx="41044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ЭКГ, переданные дистанционно, в т.ч. </a:t>
            </a:r>
            <a:r>
              <a:rPr lang="ru-RU" dirty="0"/>
              <a:t>и</a:t>
            </a:r>
            <a:r>
              <a:rPr lang="ru-RU" dirty="0" smtClean="0"/>
              <a:t>з ЦРБ в ККБ или ПСО, </a:t>
            </a:r>
          </a:p>
          <a:p>
            <a:r>
              <a:rPr lang="ru-RU" dirty="0" smtClean="0"/>
              <a:t>из ФАП или УБ в ЦРБ 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154</TotalTime>
  <Words>168</Words>
  <Application>Microsoft Office PowerPoint</Application>
  <PresentationFormat>Экран (4:3)</PresentationFormat>
  <Paragraphs>28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Отчет  по функциональной диагностике</vt:lpstr>
      <vt:lpstr>Для сдачи</vt:lpstr>
      <vt:lpstr>Таблица 5401</vt:lpstr>
      <vt:lpstr>Таблица 5402</vt:lpstr>
      <vt:lpstr>Таблица 5404</vt:lpstr>
      <vt:lpstr>ЭхоКГ, УЗДГ, ЭхоЭГ</vt:lpstr>
      <vt:lpstr>Дистанционные ЭКГ</vt:lpstr>
    </vt:vector>
  </TitlesOfParts>
  <Company>RePack by SPecialiST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Отчет  по функциональной диагностике</dc:title>
  <dc:creator>Пользователь</dc:creator>
  <cp:lastModifiedBy>Пользователь</cp:lastModifiedBy>
  <cp:revision>16</cp:revision>
  <dcterms:created xsi:type="dcterms:W3CDTF">2025-12-17T10:12:32Z</dcterms:created>
  <dcterms:modified xsi:type="dcterms:W3CDTF">2025-12-17T12:46:59Z</dcterms:modified>
</cp:coreProperties>
</file>